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Arimo Bold" panose="020B0604020202020204" charset="0"/>
      <p:regular r:id="rId15"/>
    </p:embeddedFont>
    <p:embeddedFont>
      <p:font typeface="DM Sa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FAE9"/>
    <a:srgbClr val="B3F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954" y="9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5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63.jpeg"/><Relationship Id="rId4" Type="http://schemas.openxmlformats.org/officeDocument/2006/relationships/image" Target="../media/image54.svg"/><Relationship Id="rId9" Type="http://schemas.openxmlformats.org/officeDocument/2006/relationships/image" Target="../media/image6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53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4.sv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53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27.svg"/><Relationship Id="rId9" Type="http://schemas.openxmlformats.org/officeDocument/2006/relationships/image" Target="../media/image3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41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.png"/><Relationship Id="rId10" Type="http://schemas.openxmlformats.org/officeDocument/2006/relationships/image" Target="../media/image42.jpg"/><Relationship Id="rId4" Type="http://schemas.openxmlformats.org/officeDocument/2006/relationships/image" Target="../media/image7.sv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4.sv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6.jpeg"/><Relationship Id="rId10" Type="http://schemas.openxmlformats.org/officeDocument/2006/relationships/image" Target="../media/image50.svg"/><Relationship Id="rId4" Type="http://schemas.openxmlformats.org/officeDocument/2006/relationships/image" Target="../media/image45.jpe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12" Type="http://schemas.openxmlformats.org/officeDocument/2006/relationships/image" Target="../media/image6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1.png"/><Relationship Id="rId10" Type="http://schemas.openxmlformats.org/officeDocument/2006/relationships/image" Target="../media/image58.jpeg"/><Relationship Id="rId4" Type="http://schemas.openxmlformats.org/officeDocument/2006/relationships/image" Target="../media/image52.svg"/><Relationship Id="rId9" Type="http://schemas.openxmlformats.org/officeDocument/2006/relationships/image" Target="../media/image57.svg"/><Relationship Id="rId14" Type="http://schemas.openxmlformats.org/officeDocument/2006/relationships/image" Target="../media/image6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49854" y="5523741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961232" y="8999620"/>
            <a:ext cx="2304374" cy="2192036"/>
          </a:xfrm>
          <a:custGeom>
            <a:avLst/>
            <a:gdLst/>
            <a:ahLst/>
            <a:cxnLst/>
            <a:rect l="l" t="t" r="r" b="b"/>
            <a:pathLst>
              <a:path w="2304374" h="2192036">
                <a:moveTo>
                  <a:pt x="0" y="0"/>
                </a:moveTo>
                <a:lnTo>
                  <a:pt x="2304374" y="0"/>
                </a:lnTo>
                <a:lnTo>
                  <a:pt x="2304374" y="2192037"/>
                </a:lnTo>
                <a:lnTo>
                  <a:pt x="0" y="2192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588212">
            <a:off x="17255306" y="4812422"/>
            <a:ext cx="2503948" cy="2444479"/>
          </a:xfrm>
          <a:custGeom>
            <a:avLst/>
            <a:gdLst/>
            <a:ahLst/>
            <a:cxnLst/>
            <a:rect l="l" t="t" r="r" b="b"/>
            <a:pathLst>
              <a:path w="2503948" h="2444479">
                <a:moveTo>
                  <a:pt x="0" y="0"/>
                </a:moveTo>
                <a:lnTo>
                  <a:pt x="2503948" y="0"/>
                </a:lnTo>
                <a:lnTo>
                  <a:pt x="2503948" y="2444479"/>
                </a:lnTo>
                <a:lnTo>
                  <a:pt x="0" y="24444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144500" y="-4429911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829539" y="1574613"/>
            <a:ext cx="13181861" cy="2167222"/>
            <a:chOff x="0" y="0"/>
            <a:chExt cx="1909797" cy="5460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09797" cy="546043"/>
            </a:xfrm>
            <a:custGeom>
              <a:avLst/>
              <a:gdLst/>
              <a:ahLst/>
              <a:cxnLst/>
              <a:rect l="l" t="t" r="r" b="b"/>
              <a:pathLst>
                <a:path w="1909797" h="546043">
                  <a:moveTo>
                    <a:pt x="0" y="0"/>
                  </a:moveTo>
                  <a:lnTo>
                    <a:pt x="1909797" y="0"/>
                  </a:lnTo>
                  <a:lnTo>
                    <a:pt x="1909797" y="546043"/>
                  </a:lnTo>
                  <a:lnTo>
                    <a:pt x="0" y="5460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1909797" cy="555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829539" y="3786666"/>
            <a:ext cx="19430999" cy="1361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8800" dirty="0">
                <a:latin typeface="DM Sans Bold" panose="020B0604020202020204" charset="0"/>
              </a:rPr>
              <a:t>Transforming Our World</a:t>
            </a:r>
            <a:endParaRPr lang="en-US" sz="8800" dirty="0">
              <a:solidFill>
                <a:srgbClr val="545454"/>
              </a:solidFill>
              <a:latin typeface="DM Sans Bold" panose="020B0604020202020204" charset="0"/>
              <a:ea typeface="Arimo"/>
              <a:cs typeface="Arimo"/>
              <a:sym typeface="Arim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092309" y="1872244"/>
            <a:ext cx="15395147" cy="1496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80"/>
              </a:lnSpc>
            </a:pPr>
            <a:r>
              <a:rPr lang="en-US" sz="9600" dirty="0">
                <a:solidFill>
                  <a:schemeClr val="bg1"/>
                </a:solidFill>
                <a:latin typeface="DM Sans Bold" panose="020B0604020202020204" charset="0"/>
              </a:rPr>
              <a:t>AI-Powered Robotics</a:t>
            </a:r>
            <a:endParaRPr lang="en-US" sz="11500" b="1" dirty="0">
              <a:solidFill>
                <a:schemeClr val="bg1"/>
              </a:solidFill>
              <a:latin typeface="DM Sans Bold" panose="020B0604020202020204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6966282" y="9295432"/>
            <a:ext cx="807711" cy="34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b="1">
                <a:solidFill>
                  <a:srgbClr val="2C8C24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BC0592-A949-DE30-A011-0735CA33506E}"/>
              </a:ext>
            </a:extLst>
          </p:cNvPr>
          <p:cNvSpPr txBox="1"/>
          <p:nvPr/>
        </p:nvSpPr>
        <p:spPr>
          <a:xfrm>
            <a:off x="2071073" y="5565987"/>
            <a:ext cx="5105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To: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Ridoy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Sarkar Lecturer Department of CSE Daffodil International University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446DC8-6599-01AB-1C97-1A6A6CC4B570}"/>
              </a:ext>
            </a:extLst>
          </p:cNvPr>
          <p:cNvSpPr txBox="1"/>
          <p:nvPr/>
        </p:nvSpPr>
        <p:spPr>
          <a:xfrm>
            <a:off x="9642878" y="5494609"/>
            <a:ext cx="7176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</a:t>
            </a:r>
          </a:p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Nurjahan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Akther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Mim    221-15-4782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Abu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Zahed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	221-15-4716</a:t>
            </a:r>
          </a:p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Arnub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Datta 			221-15-4726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 Amir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Hamja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221-15-4784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44500" y="-4429911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44875" y="738235"/>
            <a:ext cx="3628750" cy="3179692"/>
          </a:xfrm>
          <a:custGeom>
            <a:avLst/>
            <a:gdLst/>
            <a:ahLst/>
            <a:cxnLst/>
            <a:rect l="l" t="t" r="r" b="b"/>
            <a:pathLst>
              <a:path w="3628750" h="3179692">
                <a:moveTo>
                  <a:pt x="0" y="0"/>
                </a:moveTo>
                <a:lnTo>
                  <a:pt x="3628750" y="0"/>
                </a:lnTo>
                <a:lnTo>
                  <a:pt x="3628750" y="3179692"/>
                </a:lnTo>
                <a:lnTo>
                  <a:pt x="0" y="3179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960649" y="4125391"/>
            <a:ext cx="6800852" cy="3387436"/>
            <a:chOff x="0" y="0"/>
            <a:chExt cx="1053630" cy="5248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3630" cy="524803"/>
            </a:xfrm>
            <a:custGeom>
              <a:avLst/>
              <a:gdLst/>
              <a:ahLst/>
              <a:cxnLst/>
              <a:rect l="l" t="t" r="r" b="b"/>
              <a:pathLst>
                <a:path w="1053630" h="524803">
                  <a:moveTo>
                    <a:pt x="0" y="0"/>
                  </a:moveTo>
                  <a:lnTo>
                    <a:pt x="1053630" y="0"/>
                  </a:lnTo>
                  <a:lnTo>
                    <a:pt x="1053630" y="524803"/>
                  </a:lnTo>
                  <a:lnTo>
                    <a:pt x="0" y="524803"/>
                  </a:lnTo>
                  <a:close/>
                </a:path>
              </a:pathLst>
            </a:custGeom>
            <a:blipFill>
              <a:blip r:embed="rId5"/>
              <a:stretch>
                <a:fillRect t="-16618" b="-166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276600" y="1489487"/>
            <a:ext cx="11957687" cy="823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dirty="0">
                <a:latin typeface="DM Sans Bold" panose="020B0604020202020204" charset="0"/>
              </a:rPr>
              <a:t>Healthcare Robots &amp; Movement AI</a:t>
            </a:r>
            <a:endParaRPr lang="en-US" sz="5400" b="1" dirty="0">
              <a:solidFill>
                <a:srgbClr val="000000"/>
              </a:solidFill>
              <a:latin typeface="DM Sans Bold" panose="020B0604020202020204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3975851" y="5519256"/>
            <a:ext cx="9073552" cy="9073552"/>
          </a:xfrm>
          <a:custGeom>
            <a:avLst/>
            <a:gdLst/>
            <a:ahLst/>
            <a:cxnLst/>
            <a:rect l="l" t="t" r="r" b="b"/>
            <a:pathLst>
              <a:path w="9073552" h="9073552">
                <a:moveTo>
                  <a:pt x="0" y="0"/>
                </a:moveTo>
                <a:lnTo>
                  <a:pt x="9073552" y="0"/>
                </a:lnTo>
                <a:lnTo>
                  <a:pt x="9073552" y="9073552"/>
                </a:lnTo>
                <a:lnTo>
                  <a:pt x="0" y="9073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6966282" y="9295432"/>
            <a:ext cx="807711" cy="34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b="1">
                <a:solidFill>
                  <a:srgbClr val="2C8C24"/>
                </a:solidFill>
                <a:latin typeface="Arimo Bold"/>
                <a:ea typeface="Arimo Bold"/>
                <a:cs typeface="Arimo Bold"/>
                <a:sym typeface="Arimo Bold"/>
              </a:rPr>
              <a:t>10</a:t>
            </a:r>
          </a:p>
        </p:txBody>
      </p:sp>
      <p:sp>
        <p:nvSpPr>
          <p:cNvPr id="14" name="Freeform 14"/>
          <p:cNvSpPr/>
          <p:nvPr/>
        </p:nvSpPr>
        <p:spPr>
          <a:xfrm>
            <a:off x="2008795" y="8715236"/>
            <a:ext cx="3625242" cy="2188740"/>
          </a:xfrm>
          <a:custGeom>
            <a:avLst/>
            <a:gdLst/>
            <a:ahLst/>
            <a:cxnLst/>
            <a:rect l="l" t="t" r="r" b="b"/>
            <a:pathLst>
              <a:path w="3625242" h="2188740">
                <a:moveTo>
                  <a:pt x="0" y="0"/>
                </a:moveTo>
                <a:lnTo>
                  <a:pt x="3625242" y="0"/>
                </a:lnTo>
                <a:lnTo>
                  <a:pt x="3625242" y="2188739"/>
                </a:lnTo>
                <a:lnTo>
                  <a:pt x="0" y="2188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7182304" y="-1773425"/>
            <a:ext cx="3923393" cy="3207374"/>
          </a:xfrm>
          <a:custGeom>
            <a:avLst/>
            <a:gdLst/>
            <a:ahLst/>
            <a:cxnLst/>
            <a:rect l="l" t="t" r="r" b="b"/>
            <a:pathLst>
              <a:path w="3923393" h="3207374">
                <a:moveTo>
                  <a:pt x="0" y="0"/>
                </a:moveTo>
                <a:lnTo>
                  <a:pt x="3923392" y="0"/>
                </a:lnTo>
                <a:lnTo>
                  <a:pt x="3923392" y="3207374"/>
                </a:lnTo>
                <a:lnTo>
                  <a:pt x="0" y="32073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038436-60B0-CB0A-CDFB-F7A561BA4D84}"/>
              </a:ext>
            </a:extLst>
          </p:cNvPr>
          <p:cNvSpPr txBox="1"/>
          <p:nvPr/>
        </p:nvSpPr>
        <p:spPr>
          <a:xfrm>
            <a:off x="1854721" y="2976584"/>
            <a:ext cx="126741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Features: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💊 Automated medication reminders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🚨 Fall detection with instant alerts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💬 Social conversation &amp; emotional support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📞 Emergency calling &amp; monitoring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🎵 Cognitive engagement (music, games, interaction)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846A0A-09BA-7459-2D7D-E88895F4D14A}"/>
              </a:ext>
            </a:extLst>
          </p:cNvPr>
          <p:cNvSpPr txBox="1"/>
          <p:nvPr/>
        </p:nvSpPr>
        <p:spPr>
          <a:xfrm>
            <a:off x="2008795" y="5781727"/>
            <a:ext cx="1267418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guided physical therapy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stroke rehabilitation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Assists patients with paralysis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gait training and walking ability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44500" y="-4429911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44875" y="738235"/>
            <a:ext cx="3628750" cy="3179692"/>
          </a:xfrm>
          <a:custGeom>
            <a:avLst/>
            <a:gdLst/>
            <a:ahLst/>
            <a:cxnLst/>
            <a:rect l="l" t="t" r="r" b="b"/>
            <a:pathLst>
              <a:path w="3628750" h="3179692">
                <a:moveTo>
                  <a:pt x="0" y="0"/>
                </a:moveTo>
                <a:lnTo>
                  <a:pt x="3628750" y="0"/>
                </a:lnTo>
                <a:lnTo>
                  <a:pt x="3628750" y="3179692"/>
                </a:lnTo>
                <a:lnTo>
                  <a:pt x="0" y="3179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276600" y="1489487"/>
            <a:ext cx="11957687" cy="823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dirty="0">
                <a:latin typeface="DM Sans Bold" panose="020B0604020202020204" charset="0"/>
              </a:rPr>
              <a:t>Emerging Applications &amp; The Future</a:t>
            </a:r>
            <a:endParaRPr lang="en-US" sz="5400" b="1" dirty="0">
              <a:solidFill>
                <a:srgbClr val="000000"/>
              </a:solidFill>
              <a:latin typeface="DM Sans Bold" panose="020B0604020202020204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3975851" y="5519256"/>
            <a:ext cx="9073552" cy="9073552"/>
          </a:xfrm>
          <a:custGeom>
            <a:avLst/>
            <a:gdLst/>
            <a:ahLst/>
            <a:cxnLst/>
            <a:rect l="l" t="t" r="r" b="b"/>
            <a:pathLst>
              <a:path w="9073552" h="9073552">
                <a:moveTo>
                  <a:pt x="0" y="0"/>
                </a:moveTo>
                <a:lnTo>
                  <a:pt x="9073552" y="0"/>
                </a:lnTo>
                <a:lnTo>
                  <a:pt x="9073552" y="9073552"/>
                </a:lnTo>
                <a:lnTo>
                  <a:pt x="0" y="9073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6966282" y="9295432"/>
            <a:ext cx="807711" cy="34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b="1">
                <a:solidFill>
                  <a:srgbClr val="2C8C24"/>
                </a:solidFill>
                <a:latin typeface="Arimo Bold"/>
                <a:ea typeface="Arimo Bold"/>
                <a:cs typeface="Arimo Bold"/>
                <a:sym typeface="Arimo Bold"/>
              </a:rPr>
              <a:t>10</a:t>
            </a:r>
          </a:p>
        </p:txBody>
      </p:sp>
      <p:sp>
        <p:nvSpPr>
          <p:cNvPr id="14" name="Freeform 14"/>
          <p:cNvSpPr/>
          <p:nvPr/>
        </p:nvSpPr>
        <p:spPr>
          <a:xfrm>
            <a:off x="2008795" y="8715236"/>
            <a:ext cx="3625242" cy="2188740"/>
          </a:xfrm>
          <a:custGeom>
            <a:avLst/>
            <a:gdLst/>
            <a:ahLst/>
            <a:cxnLst/>
            <a:rect l="l" t="t" r="r" b="b"/>
            <a:pathLst>
              <a:path w="3625242" h="2188740">
                <a:moveTo>
                  <a:pt x="0" y="0"/>
                </a:moveTo>
                <a:lnTo>
                  <a:pt x="3625242" y="0"/>
                </a:lnTo>
                <a:lnTo>
                  <a:pt x="3625242" y="2188739"/>
                </a:lnTo>
                <a:lnTo>
                  <a:pt x="0" y="21887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7182304" y="-1773425"/>
            <a:ext cx="3923393" cy="3207374"/>
          </a:xfrm>
          <a:custGeom>
            <a:avLst/>
            <a:gdLst/>
            <a:ahLst/>
            <a:cxnLst/>
            <a:rect l="l" t="t" r="r" b="b"/>
            <a:pathLst>
              <a:path w="3923393" h="3207374">
                <a:moveTo>
                  <a:pt x="0" y="0"/>
                </a:moveTo>
                <a:lnTo>
                  <a:pt x="3923392" y="0"/>
                </a:lnTo>
                <a:lnTo>
                  <a:pt x="3923392" y="3207374"/>
                </a:lnTo>
                <a:lnTo>
                  <a:pt x="0" y="3207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A66DE2-CCC6-DF12-E051-90C0D51CE3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29" y="3063785"/>
            <a:ext cx="11089853" cy="57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8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44500" y="-4429911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44875" y="738235"/>
            <a:ext cx="3628750" cy="3179692"/>
          </a:xfrm>
          <a:custGeom>
            <a:avLst/>
            <a:gdLst/>
            <a:ahLst/>
            <a:cxnLst/>
            <a:rect l="l" t="t" r="r" b="b"/>
            <a:pathLst>
              <a:path w="3628750" h="3179692">
                <a:moveTo>
                  <a:pt x="0" y="0"/>
                </a:moveTo>
                <a:lnTo>
                  <a:pt x="3628750" y="0"/>
                </a:lnTo>
                <a:lnTo>
                  <a:pt x="3628750" y="3179692"/>
                </a:lnTo>
                <a:lnTo>
                  <a:pt x="0" y="3179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920302" y="4704354"/>
            <a:ext cx="14935200" cy="1107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13800" dirty="0">
                <a:latin typeface="DM Sans Bold" panose="020B0604020202020204" charset="0"/>
              </a:rPr>
              <a:t>THANK YOU! 🤖</a:t>
            </a:r>
            <a:endParaRPr lang="en-US" sz="13800" b="1" dirty="0">
              <a:solidFill>
                <a:srgbClr val="000000"/>
              </a:solidFill>
              <a:latin typeface="DM Sans Bold" panose="020B0604020202020204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3975851" y="5519256"/>
            <a:ext cx="9073552" cy="9073552"/>
          </a:xfrm>
          <a:custGeom>
            <a:avLst/>
            <a:gdLst/>
            <a:ahLst/>
            <a:cxnLst/>
            <a:rect l="l" t="t" r="r" b="b"/>
            <a:pathLst>
              <a:path w="9073552" h="9073552">
                <a:moveTo>
                  <a:pt x="0" y="0"/>
                </a:moveTo>
                <a:lnTo>
                  <a:pt x="9073552" y="0"/>
                </a:lnTo>
                <a:lnTo>
                  <a:pt x="9073552" y="9073552"/>
                </a:lnTo>
                <a:lnTo>
                  <a:pt x="0" y="9073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6966282" y="9295432"/>
            <a:ext cx="807711" cy="34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b="1">
                <a:solidFill>
                  <a:srgbClr val="2C8C24"/>
                </a:solidFill>
                <a:latin typeface="Arimo Bold"/>
                <a:ea typeface="Arimo Bold"/>
                <a:cs typeface="Arimo Bold"/>
                <a:sym typeface="Arimo Bold"/>
              </a:rPr>
              <a:t>10</a:t>
            </a:r>
          </a:p>
        </p:txBody>
      </p:sp>
      <p:sp>
        <p:nvSpPr>
          <p:cNvPr id="14" name="Freeform 14"/>
          <p:cNvSpPr/>
          <p:nvPr/>
        </p:nvSpPr>
        <p:spPr>
          <a:xfrm>
            <a:off x="2008795" y="8715236"/>
            <a:ext cx="3625242" cy="2188740"/>
          </a:xfrm>
          <a:custGeom>
            <a:avLst/>
            <a:gdLst/>
            <a:ahLst/>
            <a:cxnLst/>
            <a:rect l="l" t="t" r="r" b="b"/>
            <a:pathLst>
              <a:path w="3625242" h="2188740">
                <a:moveTo>
                  <a:pt x="0" y="0"/>
                </a:moveTo>
                <a:lnTo>
                  <a:pt x="3625242" y="0"/>
                </a:lnTo>
                <a:lnTo>
                  <a:pt x="3625242" y="2188739"/>
                </a:lnTo>
                <a:lnTo>
                  <a:pt x="0" y="21887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7182304" y="-1773425"/>
            <a:ext cx="3923393" cy="3207374"/>
          </a:xfrm>
          <a:custGeom>
            <a:avLst/>
            <a:gdLst/>
            <a:ahLst/>
            <a:cxnLst/>
            <a:rect l="l" t="t" r="r" b="b"/>
            <a:pathLst>
              <a:path w="3923393" h="3207374">
                <a:moveTo>
                  <a:pt x="0" y="0"/>
                </a:moveTo>
                <a:lnTo>
                  <a:pt x="3923392" y="0"/>
                </a:lnTo>
                <a:lnTo>
                  <a:pt x="3923392" y="3207374"/>
                </a:lnTo>
                <a:lnTo>
                  <a:pt x="0" y="3207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44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1924808" y="-4429911"/>
            <a:ext cx="9449292" cy="9449292"/>
          </a:xfrm>
          <a:custGeom>
            <a:avLst/>
            <a:gdLst/>
            <a:ahLst/>
            <a:cxnLst/>
            <a:rect l="l" t="t" r="r" b="b"/>
            <a:pathLst>
              <a:path w="9449292" h="9449292">
                <a:moveTo>
                  <a:pt x="0" y="0"/>
                </a:moveTo>
                <a:lnTo>
                  <a:pt x="9449292" y="0"/>
                </a:lnTo>
                <a:lnTo>
                  <a:pt x="9449292" y="9449292"/>
                </a:lnTo>
                <a:lnTo>
                  <a:pt x="0" y="9449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929020" y="7469802"/>
            <a:ext cx="5487330" cy="3457018"/>
          </a:xfrm>
          <a:custGeom>
            <a:avLst/>
            <a:gdLst/>
            <a:ahLst/>
            <a:cxnLst/>
            <a:rect l="l" t="t" r="r" b="b"/>
            <a:pathLst>
              <a:path w="5487330" h="3457018">
                <a:moveTo>
                  <a:pt x="0" y="0"/>
                </a:moveTo>
                <a:lnTo>
                  <a:pt x="5487330" y="0"/>
                </a:lnTo>
                <a:lnTo>
                  <a:pt x="5487330" y="3457018"/>
                </a:lnTo>
                <a:lnTo>
                  <a:pt x="0" y="3457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890742" y="1975757"/>
            <a:ext cx="6760964" cy="6335485"/>
            <a:chOff x="0" y="0"/>
            <a:chExt cx="1047450" cy="9815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7450" cy="981533"/>
            </a:xfrm>
            <a:custGeom>
              <a:avLst/>
              <a:gdLst/>
              <a:ahLst/>
              <a:cxnLst/>
              <a:rect l="l" t="t" r="r" b="b"/>
              <a:pathLst>
                <a:path w="1047450" h="981533">
                  <a:moveTo>
                    <a:pt x="0" y="0"/>
                  </a:moveTo>
                  <a:lnTo>
                    <a:pt x="1047450" y="0"/>
                  </a:lnTo>
                  <a:lnTo>
                    <a:pt x="1047450" y="981533"/>
                  </a:lnTo>
                  <a:lnTo>
                    <a:pt x="0" y="981533"/>
                  </a:lnTo>
                  <a:close/>
                </a:path>
              </a:pathLst>
            </a:custGeom>
            <a:blipFill>
              <a:blip r:embed="rId5"/>
              <a:stretch>
                <a:fillRect l="-20280" r="-2028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58020" y="2362836"/>
            <a:ext cx="6928485" cy="709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AI Robotic: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DM Sans Bold"/>
              <a:cs typeface="Times New Roman" panose="02020603050405020304" pitchFamily="18" charset="0"/>
              <a:sym typeface="DM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27770" y="3436402"/>
            <a:ext cx="828211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robotics combines artificial intelligence with mechanical systems, giving robots the ability to see, understand, learn, and make intelligent decision similar to a brain guiding a body.</a:t>
            </a:r>
            <a:endParaRPr lang="en-US" sz="2000" b="1" dirty="0">
              <a:solidFill>
                <a:srgbClr val="090909"/>
              </a:solidFill>
              <a:latin typeface="Times New Roman" panose="02020603050405020304" pitchFamily="18" charset="0"/>
              <a:ea typeface="Arimo Bold"/>
              <a:cs typeface="Times New Roman" panose="02020603050405020304" pitchFamily="18" charset="0"/>
              <a:sym typeface="Arim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15515" y="7300264"/>
            <a:ext cx="2240282" cy="32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Learn More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66282" y="9295432"/>
            <a:ext cx="807711" cy="34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b="1">
                <a:solidFill>
                  <a:srgbClr val="2C8C24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id="15" name="Freeform 15"/>
          <p:cNvSpPr/>
          <p:nvPr/>
        </p:nvSpPr>
        <p:spPr>
          <a:xfrm>
            <a:off x="3695208" y="762028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7482831" y="-1838557"/>
            <a:ext cx="3680124" cy="3100504"/>
          </a:xfrm>
          <a:custGeom>
            <a:avLst/>
            <a:gdLst/>
            <a:ahLst/>
            <a:cxnLst/>
            <a:rect l="l" t="t" r="r" b="b"/>
            <a:pathLst>
              <a:path w="3680124" h="3100504">
                <a:moveTo>
                  <a:pt x="0" y="0"/>
                </a:moveTo>
                <a:lnTo>
                  <a:pt x="3680124" y="0"/>
                </a:lnTo>
                <a:lnTo>
                  <a:pt x="3680124" y="3100504"/>
                </a:lnTo>
                <a:lnTo>
                  <a:pt x="0" y="310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75F84608-B6B7-CD54-CD2B-A3818D18BB6B}"/>
              </a:ext>
            </a:extLst>
          </p:cNvPr>
          <p:cNvSpPr txBox="1"/>
          <p:nvPr/>
        </p:nvSpPr>
        <p:spPr>
          <a:xfrm>
            <a:off x="1151154" y="1409136"/>
            <a:ext cx="6928485" cy="889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8800" b="1" dirty="0">
              <a:solidFill>
                <a:srgbClr val="000000"/>
              </a:solidFill>
              <a:latin typeface="Times New Roman" panose="02020603050405020304" pitchFamily="18" charset="0"/>
              <a:ea typeface="DM Sans Bold"/>
              <a:cs typeface="Times New Roman" panose="02020603050405020304" pitchFamily="18" charset="0"/>
              <a:sym typeface="DM Sans Bold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819AB54-0F51-BA3A-B750-C630DFDF0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095726"/>
              </p:ext>
            </p:extLst>
          </p:nvPr>
        </p:nvGraphicFramePr>
        <p:xfrm>
          <a:off x="1093293" y="5983069"/>
          <a:ext cx="8229600" cy="33832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42497570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627297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Traditional Robots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Robots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640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 the same task again and again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 from experience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0817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Cannot change their behavior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 make smart decisions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38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See very little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Understand what is around them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735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Follow only programmed rules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 work alone in new situations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694517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87B0432-E739-2766-8CB3-6F2FAD48D6D5}"/>
              </a:ext>
            </a:extLst>
          </p:cNvPr>
          <p:cNvSpPr txBox="1"/>
          <p:nvPr/>
        </p:nvSpPr>
        <p:spPr>
          <a:xfrm>
            <a:off x="984699" y="5122996"/>
            <a:ext cx="106879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Robots vs AI Robots: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diagram of a machine learning process&#10;&#10;AI-generated content may be incorrect.">
            <a:extLst>
              <a:ext uri="{FF2B5EF4-FFF2-40B4-BE49-F238E27FC236}">
                <a16:creationId xmlns:a16="http://schemas.microsoft.com/office/drawing/2014/main" id="{A4069AFA-5322-34EE-0A86-287922422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922542" y="1986327"/>
            <a:ext cx="5339308" cy="822960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64675" y="1028700"/>
            <a:ext cx="11947156" cy="823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dirty="0">
                <a:latin typeface="DM Sans Bold" panose="020B0604020202020204" charset="0"/>
              </a:rPr>
              <a:t>The AI-Robotics Technology Stack</a:t>
            </a:r>
            <a:endParaRPr lang="en-US" sz="5400" b="1" dirty="0">
              <a:solidFill>
                <a:srgbClr val="000000"/>
              </a:solidFill>
              <a:latin typeface="DM Sans Bold" panose="020B0604020202020204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966282" y="9295432"/>
            <a:ext cx="807711" cy="34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b="1">
                <a:solidFill>
                  <a:srgbClr val="2C8C24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id="28" name="Freeform 28"/>
          <p:cNvSpPr/>
          <p:nvPr/>
        </p:nvSpPr>
        <p:spPr>
          <a:xfrm>
            <a:off x="13144500" y="-4429911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-3962918" y="7510023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7139668" y="2757637"/>
            <a:ext cx="2367788" cy="2518923"/>
          </a:xfrm>
          <a:custGeom>
            <a:avLst/>
            <a:gdLst/>
            <a:ahLst/>
            <a:cxnLst/>
            <a:rect l="l" t="t" r="r" b="b"/>
            <a:pathLst>
              <a:path w="2367788" h="2518923">
                <a:moveTo>
                  <a:pt x="0" y="0"/>
                </a:moveTo>
                <a:lnTo>
                  <a:pt x="2367787" y="0"/>
                </a:lnTo>
                <a:lnTo>
                  <a:pt x="2367787" y="2518924"/>
                </a:lnTo>
                <a:lnTo>
                  <a:pt x="0" y="251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681335" y="9258300"/>
            <a:ext cx="1596844" cy="1915256"/>
          </a:xfrm>
          <a:custGeom>
            <a:avLst/>
            <a:gdLst/>
            <a:ahLst/>
            <a:cxnLst/>
            <a:rect l="l" t="t" r="r" b="b"/>
            <a:pathLst>
              <a:path w="1596844" h="1915256">
                <a:moveTo>
                  <a:pt x="0" y="0"/>
                </a:moveTo>
                <a:lnTo>
                  <a:pt x="1596844" y="0"/>
                </a:lnTo>
                <a:lnTo>
                  <a:pt x="1596844" y="1915256"/>
                </a:lnTo>
                <a:lnTo>
                  <a:pt x="0" y="1915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rot="9442774">
            <a:off x="12255664" y="-1139989"/>
            <a:ext cx="3675432" cy="3156278"/>
          </a:xfrm>
          <a:custGeom>
            <a:avLst/>
            <a:gdLst/>
            <a:ahLst/>
            <a:cxnLst/>
            <a:rect l="l" t="t" r="r" b="b"/>
            <a:pathLst>
              <a:path w="3675432" h="3156278">
                <a:moveTo>
                  <a:pt x="0" y="0"/>
                </a:moveTo>
                <a:lnTo>
                  <a:pt x="3675432" y="0"/>
                </a:lnTo>
                <a:lnTo>
                  <a:pt x="3675432" y="3156278"/>
                </a:lnTo>
                <a:lnTo>
                  <a:pt x="0" y="31562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E0D4E2-3D76-2928-28F4-A67A83412ABF}"/>
              </a:ext>
            </a:extLst>
          </p:cNvPr>
          <p:cNvSpPr txBox="1"/>
          <p:nvPr/>
        </p:nvSpPr>
        <p:spPr>
          <a:xfrm>
            <a:off x="8614152" y="3516363"/>
            <a:ext cx="86451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🧠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 &amp; Learning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Robots learn and improve over time.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👁️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&amp; Understanding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Robots see and interpret the world.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🤝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Interaction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Robots communicate and work with people.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🔄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Adaptation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Robots adjust to new situations automatically.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85B62A-E725-01CF-60DC-A1EA5C3FB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817" y="314936"/>
            <a:ext cx="6077181" cy="9657128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5351146" y="438150"/>
            <a:ext cx="10702293" cy="10702293"/>
          </a:xfrm>
          <a:custGeom>
            <a:avLst/>
            <a:gdLst/>
            <a:ahLst/>
            <a:cxnLst/>
            <a:rect l="l" t="t" r="r" b="b"/>
            <a:pathLst>
              <a:path w="10702293" h="10702293">
                <a:moveTo>
                  <a:pt x="0" y="0"/>
                </a:moveTo>
                <a:lnTo>
                  <a:pt x="10702292" y="0"/>
                </a:lnTo>
                <a:lnTo>
                  <a:pt x="10702292" y="10702293"/>
                </a:lnTo>
                <a:lnTo>
                  <a:pt x="0" y="10702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882299" y="718281"/>
            <a:ext cx="3032473" cy="3251982"/>
          </a:xfrm>
          <a:custGeom>
            <a:avLst/>
            <a:gdLst/>
            <a:ahLst/>
            <a:cxnLst/>
            <a:rect l="l" t="t" r="r" b="b"/>
            <a:pathLst>
              <a:path w="3032473" h="3251982">
                <a:moveTo>
                  <a:pt x="0" y="0"/>
                </a:moveTo>
                <a:lnTo>
                  <a:pt x="3032473" y="0"/>
                </a:lnTo>
                <a:lnTo>
                  <a:pt x="3032473" y="3251982"/>
                </a:lnTo>
                <a:lnTo>
                  <a:pt x="0" y="32519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6966282" y="9295432"/>
            <a:ext cx="807711" cy="34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b="1">
                <a:solidFill>
                  <a:srgbClr val="2C8C24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id="14" name="Freeform 14"/>
          <p:cNvSpPr/>
          <p:nvPr/>
        </p:nvSpPr>
        <p:spPr>
          <a:xfrm>
            <a:off x="14552311" y="-49352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9893395">
            <a:off x="13157025" y="8822133"/>
            <a:ext cx="2790571" cy="2929734"/>
          </a:xfrm>
          <a:custGeom>
            <a:avLst/>
            <a:gdLst/>
            <a:ahLst/>
            <a:cxnLst/>
            <a:rect l="l" t="t" r="r" b="b"/>
            <a:pathLst>
              <a:path w="2790571" h="2929734">
                <a:moveTo>
                  <a:pt x="0" y="0"/>
                </a:moveTo>
                <a:lnTo>
                  <a:pt x="2790571" y="0"/>
                </a:lnTo>
                <a:lnTo>
                  <a:pt x="2790571" y="2929734"/>
                </a:lnTo>
                <a:lnTo>
                  <a:pt x="0" y="2929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310308" y="-820479"/>
            <a:ext cx="2819068" cy="2227064"/>
          </a:xfrm>
          <a:custGeom>
            <a:avLst/>
            <a:gdLst/>
            <a:ahLst/>
            <a:cxnLst/>
            <a:rect l="l" t="t" r="r" b="b"/>
            <a:pathLst>
              <a:path w="2819068" h="2227064">
                <a:moveTo>
                  <a:pt x="0" y="0"/>
                </a:moveTo>
                <a:lnTo>
                  <a:pt x="2819068" y="0"/>
                </a:lnTo>
                <a:lnTo>
                  <a:pt x="2819068" y="2227064"/>
                </a:lnTo>
                <a:lnTo>
                  <a:pt x="0" y="22270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51D797-092D-ABC8-F04B-608EAD07CCB0}"/>
              </a:ext>
            </a:extLst>
          </p:cNvPr>
          <p:cNvSpPr txBox="1"/>
          <p:nvPr/>
        </p:nvSpPr>
        <p:spPr>
          <a:xfrm>
            <a:off x="1242040" y="3493086"/>
            <a:ext cx="90449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Self-Driving Cars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cars, pedestrians, and road signs in real time.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Warehouse Robots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Recognizes packages and sorts items automatically.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Navigation &amp; Mapping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Builds a live map of the environment while moving.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Surgical Precision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3D vision to perform delicate and accurate movements.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1419FB-6B24-E3F6-673C-B00D691043F1}"/>
              </a:ext>
            </a:extLst>
          </p:cNvPr>
          <p:cNvSpPr txBox="1"/>
          <p:nvPr/>
        </p:nvSpPr>
        <p:spPr>
          <a:xfrm>
            <a:off x="2191706" y="1014792"/>
            <a:ext cx="140682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DM Sans Bold" panose="020B0604020202020204" charset="0"/>
              </a:rPr>
              <a:t>Real Applications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19580" y="-6653975"/>
            <a:ext cx="12936671" cy="12936671"/>
          </a:xfrm>
          <a:custGeom>
            <a:avLst/>
            <a:gdLst/>
            <a:ahLst/>
            <a:cxnLst/>
            <a:rect l="l" t="t" r="r" b="b"/>
            <a:pathLst>
              <a:path w="12936671" h="12936671">
                <a:moveTo>
                  <a:pt x="0" y="0"/>
                </a:moveTo>
                <a:lnTo>
                  <a:pt x="12936670" y="0"/>
                </a:lnTo>
                <a:lnTo>
                  <a:pt x="12936670" y="12936671"/>
                </a:lnTo>
                <a:lnTo>
                  <a:pt x="0" y="12936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470849" y="8405628"/>
            <a:ext cx="3634131" cy="3928790"/>
          </a:xfrm>
          <a:custGeom>
            <a:avLst/>
            <a:gdLst/>
            <a:ahLst/>
            <a:cxnLst/>
            <a:rect l="l" t="t" r="r" b="b"/>
            <a:pathLst>
              <a:path w="3634131" h="3928790">
                <a:moveTo>
                  <a:pt x="0" y="0"/>
                </a:moveTo>
                <a:lnTo>
                  <a:pt x="3634132" y="0"/>
                </a:lnTo>
                <a:lnTo>
                  <a:pt x="3634132" y="3928790"/>
                </a:lnTo>
                <a:lnTo>
                  <a:pt x="0" y="39287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3693902" y="3315195"/>
            <a:ext cx="2240281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Learn More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966282" y="9295432"/>
            <a:ext cx="807711" cy="34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b="1">
                <a:solidFill>
                  <a:srgbClr val="2C8C24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  <p:sp>
        <p:nvSpPr>
          <p:cNvPr id="22" name="Freeform 22"/>
          <p:cNvSpPr/>
          <p:nvPr/>
        </p:nvSpPr>
        <p:spPr>
          <a:xfrm>
            <a:off x="-4114800" y="66271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5952023" y="8405628"/>
            <a:ext cx="2394933" cy="2465825"/>
          </a:xfrm>
          <a:custGeom>
            <a:avLst/>
            <a:gdLst/>
            <a:ahLst/>
            <a:cxnLst/>
            <a:rect l="l" t="t" r="r" b="b"/>
            <a:pathLst>
              <a:path w="2394933" h="2465825">
                <a:moveTo>
                  <a:pt x="0" y="0"/>
                </a:moveTo>
                <a:lnTo>
                  <a:pt x="2394933" y="0"/>
                </a:lnTo>
                <a:lnTo>
                  <a:pt x="2394933" y="2465826"/>
                </a:lnTo>
                <a:lnTo>
                  <a:pt x="0" y="2465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7" name="Picture 26" descr="A diagram of a diagram&#10;&#10;AI-generated content may be incorrect.">
            <a:extLst>
              <a:ext uri="{FF2B5EF4-FFF2-40B4-BE49-F238E27FC236}">
                <a16:creationId xmlns:a16="http://schemas.microsoft.com/office/drawing/2014/main" id="{7954D0EE-F369-EBBB-F878-AE80DE7AAA5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261" y="2368789"/>
            <a:ext cx="8699010" cy="18928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9B5B84B-7A7E-9CC9-FDA5-E32C8356D2D6}"/>
              </a:ext>
            </a:extLst>
          </p:cNvPr>
          <p:cNvSpPr txBox="1"/>
          <p:nvPr/>
        </p:nvSpPr>
        <p:spPr>
          <a:xfrm>
            <a:off x="1308345" y="850477"/>
            <a:ext cx="152019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DM Sans Bold" panose="020B0604020202020204" charset="0"/>
              </a:rPr>
              <a:t>Autonomous Robots &amp; Self-Driving Cars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066182-5E6F-A2F8-59E0-0BAE1BE5276C}"/>
              </a:ext>
            </a:extLst>
          </p:cNvPr>
          <p:cNvSpPr txBox="1"/>
          <p:nvPr/>
        </p:nvSpPr>
        <p:spPr>
          <a:xfrm>
            <a:off x="8991600" y="4501891"/>
            <a:ext cx="878239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Sensor’s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8+ Cameras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360° visual coverage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LIDAR Scanner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3D mapping of surroundings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RADAR Sensors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Detect speed &amp; distance in all weather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Close-range object detection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Accurate vehicle positioning</a:t>
            </a:r>
          </a:p>
        </p:txBody>
      </p:sp>
      <p:pic>
        <p:nvPicPr>
          <p:cNvPr id="33" name="Picture 32" descr="A car driving on a road&#10;&#10;AI-generated content may be incorrect.">
            <a:extLst>
              <a:ext uri="{FF2B5EF4-FFF2-40B4-BE49-F238E27FC236}">
                <a16:creationId xmlns:a16="http://schemas.microsoft.com/office/drawing/2014/main" id="{034240F1-0A87-7F51-55F2-466E5BD580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99" y="3310364"/>
            <a:ext cx="7661086" cy="4290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diagram of a system&#10;&#10;AI-generated content may be incorrect.">
            <a:extLst>
              <a:ext uri="{FF2B5EF4-FFF2-40B4-BE49-F238E27FC236}">
                <a16:creationId xmlns:a16="http://schemas.microsoft.com/office/drawing/2014/main" id="{31D74DDC-E24B-39B8-9061-D5CFBC6DB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87" y="3279521"/>
            <a:ext cx="7742913" cy="5884614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560925" y="-5147025"/>
            <a:ext cx="11739110" cy="11739110"/>
          </a:xfrm>
          <a:custGeom>
            <a:avLst/>
            <a:gdLst/>
            <a:ahLst/>
            <a:cxnLst/>
            <a:rect l="l" t="t" r="r" b="b"/>
            <a:pathLst>
              <a:path w="11739110" h="11739110">
                <a:moveTo>
                  <a:pt x="0" y="0"/>
                </a:moveTo>
                <a:lnTo>
                  <a:pt x="11739110" y="0"/>
                </a:lnTo>
                <a:lnTo>
                  <a:pt x="11739110" y="11739109"/>
                </a:lnTo>
                <a:lnTo>
                  <a:pt x="0" y="117391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How Self-Driving AI Works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966282" y="9295432"/>
            <a:ext cx="807711" cy="34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b="1">
                <a:solidFill>
                  <a:srgbClr val="2C8C24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21" name="Freeform 21"/>
          <p:cNvSpPr/>
          <p:nvPr/>
        </p:nvSpPr>
        <p:spPr>
          <a:xfrm>
            <a:off x="5981422" y="7686528"/>
            <a:ext cx="6318613" cy="6318613"/>
          </a:xfrm>
          <a:custGeom>
            <a:avLst/>
            <a:gdLst/>
            <a:ahLst/>
            <a:cxnLst/>
            <a:rect l="l" t="t" r="r" b="b"/>
            <a:pathLst>
              <a:path w="6318613" h="6318613">
                <a:moveTo>
                  <a:pt x="0" y="0"/>
                </a:moveTo>
                <a:lnTo>
                  <a:pt x="6318613" y="0"/>
                </a:lnTo>
                <a:lnTo>
                  <a:pt x="6318613" y="6318612"/>
                </a:lnTo>
                <a:lnTo>
                  <a:pt x="0" y="6318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236949" y="0"/>
            <a:ext cx="3074090" cy="2666773"/>
          </a:xfrm>
          <a:custGeom>
            <a:avLst/>
            <a:gdLst/>
            <a:ahLst/>
            <a:cxnLst/>
            <a:rect l="l" t="t" r="r" b="b"/>
            <a:pathLst>
              <a:path w="3074090" h="2666773">
                <a:moveTo>
                  <a:pt x="0" y="0"/>
                </a:moveTo>
                <a:lnTo>
                  <a:pt x="3074089" y="0"/>
                </a:lnTo>
                <a:lnTo>
                  <a:pt x="3074089" y="2666773"/>
                </a:lnTo>
                <a:lnTo>
                  <a:pt x="0" y="2666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4170570" y="638057"/>
            <a:ext cx="3327933" cy="3311293"/>
          </a:xfrm>
          <a:custGeom>
            <a:avLst/>
            <a:gdLst/>
            <a:ahLst/>
            <a:cxnLst/>
            <a:rect l="l" t="t" r="r" b="b"/>
            <a:pathLst>
              <a:path w="3327933" h="3311293">
                <a:moveTo>
                  <a:pt x="0" y="0"/>
                </a:moveTo>
                <a:lnTo>
                  <a:pt x="3327933" y="0"/>
                </a:lnTo>
                <a:lnTo>
                  <a:pt x="3327933" y="3311293"/>
                </a:lnTo>
                <a:lnTo>
                  <a:pt x="0" y="33112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-229861" y="8927780"/>
            <a:ext cx="1544033" cy="1918054"/>
          </a:xfrm>
          <a:custGeom>
            <a:avLst/>
            <a:gdLst/>
            <a:ahLst/>
            <a:cxnLst/>
            <a:rect l="l" t="t" r="r" b="b"/>
            <a:pathLst>
              <a:path w="1544033" h="1918054">
                <a:moveTo>
                  <a:pt x="0" y="0"/>
                </a:moveTo>
                <a:lnTo>
                  <a:pt x="1544033" y="0"/>
                </a:lnTo>
                <a:lnTo>
                  <a:pt x="1544033" y="1918054"/>
                </a:lnTo>
                <a:lnTo>
                  <a:pt x="0" y="19180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2F5E63-A4E2-E3C9-1ABD-95E80C4092E1}"/>
              </a:ext>
            </a:extLst>
          </p:cNvPr>
          <p:cNvSpPr txBox="1"/>
          <p:nvPr/>
        </p:nvSpPr>
        <p:spPr>
          <a:xfrm>
            <a:off x="2787666" y="779388"/>
            <a:ext cx="1161976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latin typeface="DM Sans Bold" panose="020B0604020202020204" charset="0"/>
              </a:rPr>
              <a:t>How Self-Driving AI Works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0A6FAE-1983-D038-0C75-5F84B9E50D8E}"/>
              </a:ext>
            </a:extLst>
          </p:cNvPr>
          <p:cNvSpPr txBox="1"/>
          <p:nvPr/>
        </p:nvSpPr>
        <p:spPr>
          <a:xfrm>
            <a:off x="8964786" y="4376538"/>
            <a:ext cx="8686800" cy="3246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EXAMPLE: Waymo Autonomous Driving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Waymo Stats 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20+ million autonomous miles driven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in Phoenix, San Francisco &amp; Los Angeles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driverless robotaxi service in select areas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9438577-3158-0F8A-FAA2-F078D5EE755D}"/>
              </a:ext>
            </a:extLst>
          </p:cNvPr>
          <p:cNvCxnSpPr>
            <a:cxnSpLocks/>
          </p:cNvCxnSpPr>
          <p:nvPr/>
        </p:nvCxnSpPr>
        <p:spPr>
          <a:xfrm>
            <a:off x="6705600" y="6210300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05390" y="3779495"/>
            <a:ext cx="5287637" cy="5287637"/>
          </a:xfrm>
          <a:custGeom>
            <a:avLst/>
            <a:gdLst/>
            <a:ahLst/>
            <a:cxnLst/>
            <a:rect l="l" t="t" r="r" b="b"/>
            <a:pathLst>
              <a:path w="5287637" h="5287637">
                <a:moveTo>
                  <a:pt x="0" y="0"/>
                </a:moveTo>
                <a:lnTo>
                  <a:pt x="5287637" y="0"/>
                </a:lnTo>
                <a:lnTo>
                  <a:pt x="5287637" y="5287637"/>
                </a:lnTo>
                <a:lnTo>
                  <a:pt x="0" y="5287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405390" y="4011922"/>
            <a:ext cx="6506789" cy="4099277"/>
          </a:xfrm>
          <a:custGeom>
            <a:avLst/>
            <a:gdLst/>
            <a:ahLst/>
            <a:cxnLst/>
            <a:rect l="l" t="t" r="r" b="b"/>
            <a:pathLst>
              <a:path w="6506789" h="4099277">
                <a:moveTo>
                  <a:pt x="0" y="0"/>
                </a:moveTo>
                <a:lnTo>
                  <a:pt x="6506789" y="0"/>
                </a:lnTo>
                <a:lnTo>
                  <a:pt x="6506789" y="4099277"/>
                </a:lnTo>
                <a:lnTo>
                  <a:pt x="0" y="4099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93204" y="-4332724"/>
            <a:ext cx="10342285" cy="10342285"/>
          </a:xfrm>
          <a:custGeom>
            <a:avLst/>
            <a:gdLst/>
            <a:ahLst/>
            <a:cxnLst/>
            <a:rect l="l" t="t" r="r" b="b"/>
            <a:pathLst>
              <a:path w="10342285" h="10342285">
                <a:moveTo>
                  <a:pt x="0" y="0"/>
                </a:moveTo>
                <a:lnTo>
                  <a:pt x="10342284" y="0"/>
                </a:lnTo>
                <a:lnTo>
                  <a:pt x="10342284" y="10342284"/>
                </a:lnTo>
                <a:lnTo>
                  <a:pt x="0" y="103422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510910" y="9067132"/>
            <a:ext cx="3073203" cy="3908684"/>
          </a:xfrm>
          <a:custGeom>
            <a:avLst/>
            <a:gdLst/>
            <a:ahLst/>
            <a:cxnLst/>
            <a:rect l="l" t="t" r="r" b="b"/>
            <a:pathLst>
              <a:path w="3073203" h="3908684">
                <a:moveTo>
                  <a:pt x="0" y="0"/>
                </a:moveTo>
                <a:lnTo>
                  <a:pt x="3073203" y="0"/>
                </a:lnTo>
                <a:lnTo>
                  <a:pt x="3073203" y="3908684"/>
                </a:lnTo>
                <a:lnTo>
                  <a:pt x="0" y="3908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826285" y="1261947"/>
            <a:ext cx="9493626" cy="823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dirty="0">
                <a:latin typeface="DM Sans Bold" panose="020B0604020202020204" charset="0"/>
              </a:rPr>
              <a:t>Autonomous Aerial Delivery</a:t>
            </a:r>
            <a:endParaRPr lang="en-US" sz="5400" b="1" dirty="0">
              <a:solidFill>
                <a:srgbClr val="000000"/>
              </a:solidFill>
              <a:latin typeface="DM Sans Bold" panose="020B0604020202020204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966282" y="9295432"/>
            <a:ext cx="807711" cy="34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b="1">
                <a:solidFill>
                  <a:srgbClr val="2C8C24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43333" y="7214550"/>
            <a:ext cx="5531268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Obstacle Avoidance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Drones detect trees, buildings, and wires to avoid collisions.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Route Optimization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calculates the fastest and safest path to deliver items.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Precise Landing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Drones use GPS + sensors to land accurately at the delivery spot.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Weather Adaptation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 adjust flight behavior during wind, rain, or low visibility.</a:t>
            </a:r>
          </a:p>
        </p:txBody>
      </p:sp>
      <p:sp>
        <p:nvSpPr>
          <p:cNvPr id="20" name="Freeform 20"/>
          <p:cNvSpPr/>
          <p:nvPr/>
        </p:nvSpPr>
        <p:spPr>
          <a:xfrm>
            <a:off x="7482831" y="-1838557"/>
            <a:ext cx="3680124" cy="3100504"/>
          </a:xfrm>
          <a:custGeom>
            <a:avLst/>
            <a:gdLst/>
            <a:ahLst/>
            <a:cxnLst/>
            <a:rect l="l" t="t" r="r" b="b"/>
            <a:pathLst>
              <a:path w="3680124" h="3100504">
                <a:moveTo>
                  <a:pt x="0" y="0"/>
                </a:moveTo>
                <a:lnTo>
                  <a:pt x="3680124" y="0"/>
                </a:lnTo>
                <a:lnTo>
                  <a:pt x="3680124" y="3100504"/>
                </a:lnTo>
                <a:lnTo>
                  <a:pt x="0" y="3100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D5B0A7-35E9-A3BF-41A6-E87C5B0D6FE8}"/>
              </a:ext>
            </a:extLst>
          </p:cNvPr>
          <p:cNvSpPr txBox="1"/>
          <p:nvPr/>
        </p:nvSpPr>
        <p:spPr>
          <a:xfrm>
            <a:off x="1085321" y="3142797"/>
            <a:ext cx="1034228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 Avoidance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Drones detect trees, buildings, and wires to avoid collisions.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Optimization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calculates the fastest and safest path to deliver items.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Precise Landing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Drones use GPS + sensors to land accurately at the delivery spot.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Adaptation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adjust flight behavior during wind, rain, or low visibility.</a:t>
            </a:r>
          </a:p>
        </p:txBody>
      </p:sp>
      <p:pic>
        <p:nvPicPr>
          <p:cNvPr id="24" name="Picture 23" descr="A group of drones flying over a city&#10;&#10;AI-generated content may be incorrect.">
            <a:extLst>
              <a:ext uri="{FF2B5EF4-FFF2-40B4-BE49-F238E27FC236}">
                <a16:creationId xmlns:a16="http://schemas.microsoft.com/office/drawing/2014/main" id="{56DFC91C-BFDE-E2B2-E8CC-4662BFB9AF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428" y="2313293"/>
            <a:ext cx="6743700" cy="5067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0314" y="7128933"/>
            <a:ext cx="6282654" cy="3903099"/>
          </a:xfrm>
          <a:custGeom>
            <a:avLst/>
            <a:gdLst/>
            <a:ahLst/>
            <a:cxnLst/>
            <a:rect l="l" t="t" r="r" b="b"/>
            <a:pathLst>
              <a:path w="6282654" h="3903099">
                <a:moveTo>
                  <a:pt x="0" y="0"/>
                </a:moveTo>
                <a:lnTo>
                  <a:pt x="6282654" y="0"/>
                </a:lnTo>
                <a:lnTo>
                  <a:pt x="6282654" y="3903099"/>
                </a:lnTo>
                <a:lnTo>
                  <a:pt x="0" y="39030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71115" y="1621969"/>
            <a:ext cx="3434059" cy="7048502"/>
            <a:chOff x="0" y="0"/>
            <a:chExt cx="532026" cy="10919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026" cy="1091997"/>
            </a:xfrm>
            <a:custGeom>
              <a:avLst/>
              <a:gdLst/>
              <a:ahLst/>
              <a:cxnLst/>
              <a:rect l="l" t="t" r="r" b="b"/>
              <a:pathLst>
                <a:path w="532026" h="1091997">
                  <a:moveTo>
                    <a:pt x="0" y="0"/>
                  </a:moveTo>
                  <a:lnTo>
                    <a:pt x="532026" y="0"/>
                  </a:lnTo>
                  <a:lnTo>
                    <a:pt x="532026" y="1091997"/>
                  </a:lnTo>
                  <a:lnTo>
                    <a:pt x="0" y="1091997"/>
                  </a:lnTo>
                  <a:close/>
                </a:path>
              </a:pathLst>
            </a:custGeom>
            <a:blipFill>
              <a:blip r:embed="rId4"/>
              <a:stretch>
                <a:fillRect l="-144660" r="-1699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49125" y="1621969"/>
            <a:ext cx="3434059" cy="7048502"/>
            <a:chOff x="0" y="0"/>
            <a:chExt cx="532026" cy="10919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2026" cy="1091997"/>
            </a:xfrm>
            <a:custGeom>
              <a:avLst/>
              <a:gdLst/>
              <a:ahLst/>
              <a:cxnLst/>
              <a:rect l="l" t="t" r="r" b="b"/>
              <a:pathLst>
                <a:path w="532026" h="1091997">
                  <a:moveTo>
                    <a:pt x="0" y="0"/>
                  </a:moveTo>
                  <a:lnTo>
                    <a:pt x="532026" y="0"/>
                  </a:lnTo>
                  <a:lnTo>
                    <a:pt x="532026" y="1091997"/>
                  </a:lnTo>
                  <a:lnTo>
                    <a:pt x="0" y="1091997"/>
                  </a:lnTo>
                  <a:close/>
                </a:path>
              </a:pathLst>
            </a:custGeom>
            <a:blipFill>
              <a:blip r:embed="rId5"/>
              <a:stretch>
                <a:fillRect l="-52626" r="-526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473408" y="794641"/>
            <a:ext cx="6837045" cy="248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dirty="0">
                <a:latin typeface="DM Sans Bold" panose="020B0604020202020204" charset="0"/>
              </a:rPr>
              <a:t>Agricultural &amp; Specialized Autonomous Robots</a:t>
            </a:r>
            <a:endParaRPr lang="en-US" sz="5400" b="1" dirty="0">
              <a:solidFill>
                <a:srgbClr val="000000"/>
              </a:solidFill>
              <a:latin typeface="DM Sans Bold" panose="020B0604020202020204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966282" y="9295432"/>
            <a:ext cx="807711" cy="34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b="1">
                <a:solidFill>
                  <a:srgbClr val="2C8C24"/>
                </a:solidFill>
                <a:latin typeface="Arimo Bold"/>
                <a:ea typeface="Arimo Bold"/>
                <a:cs typeface="Arimo Bold"/>
                <a:sym typeface="Arimo Bold"/>
              </a:rPr>
              <a:t>08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67540" y="7637658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8554737">
            <a:off x="14256765" y="-731085"/>
            <a:ext cx="4609118" cy="2967120"/>
          </a:xfrm>
          <a:custGeom>
            <a:avLst/>
            <a:gdLst/>
            <a:ahLst/>
            <a:cxnLst/>
            <a:rect l="l" t="t" r="r" b="b"/>
            <a:pathLst>
              <a:path w="4609118" h="2967120">
                <a:moveTo>
                  <a:pt x="0" y="0"/>
                </a:moveTo>
                <a:lnTo>
                  <a:pt x="4609118" y="0"/>
                </a:lnTo>
                <a:lnTo>
                  <a:pt x="4609118" y="2967120"/>
                </a:lnTo>
                <a:lnTo>
                  <a:pt x="0" y="29671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6540088" y="0"/>
            <a:ext cx="4186674" cy="4003507"/>
          </a:xfrm>
          <a:custGeom>
            <a:avLst/>
            <a:gdLst/>
            <a:ahLst/>
            <a:cxnLst/>
            <a:rect l="l" t="t" r="r" b="b"/>
            <a:pathLst>
              <a:path w="4186674" h="4003507">
                <a:moveTo>
                  <a:pt x="0" y="0"/>
                </a:moveTo>
                <a:lnTo>
                  <a:pt x="4186675" y="0"/>
                </a:lnTo>
                <a:lnTo>
                  <a:pt x="4186675" y="4003507"/>
                </a:lnTo>
                <a:lnTo>
                  <a:pt x="0" y="40035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C83C8D-2DA4-209C-ED84-14025BBE7D0C}"/>
              </a:ext>
            </a:extLst>
          </p:cNvPr>
          <p:cNvSpPr txBox="1"/>
          <p:nvPr/>
        </p:nvSpPr>
        <p:spPr>
          <a:xfrm>
            <a:off x="8739627" y="4154735"/>
            <a:ext cx="90343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Agricultural Robots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AI machines that plant, monitor crops, remove weeds, and 	harvest automatically.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Exploration Robots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Autonomous rovers that navigate Mars, avoid hazards, and 	conduct scientific tasks.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Underwater Robots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AI submersibles that map oceans, inspect pipelines, and support 	marine research.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Disaster Response Robots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Rescue robots that navigate rubble, find survivors, and assess 	danger zones.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92639" y="-5450098"/>
            <a:ext cx="11776496" cy="11776496"/>
          </a:xfrm>
          <a:custGeom>
            <a:avLst/>
            <a:gdLst/>
            <a:ahLst/>
            <a:cxnLst/>
            <a:rect l="l" t="t" r="r" b="b"/>
            <a:pathLst>
              <a:path w="11776496" h="11776496">
                <a:moveTo>
                  <a:pt x="0" y="0"/>
                </a:moveTo>
                <a:lnTo>
                  <a:pt x="11776496" y="0"/>
                </a:lnTo>
                <a:lnTo>
                  <a:pt x="11776496" y="11776496"/>
                </a:lnTo>
                <a:lnTo>
                  <a:pt x="0" y="11776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99041" y="7402681"/>
            <a:ext cx="4327974" cy="3711237"/>
          </a:xfrm>
          <a:custGeom>
            <a:avLst/>
            <a:gdLst/>
            <a:ahLst/>
            <a:cxnLst/>
            <a:rect l="l" t="t" r="r" b="b"/>
            <a:pathLst>
              <a:path w="4327974" h="3711237">
                <a:moveTo>
                  <a:pt x="0" y="0"/>
                </a:moveTo>
                <a:lnTo>
                  <a:pt x="4327973" y="0"/>
                </a:lnTo>
                <a:lnTo>
                  <a:pt x="4327973" y="3711238"/>
                </a:lnTo>
                <a:lnTo>
                  <a:pt x="0" y="3711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84452" y="1519903"/>
            <a:ext cx="6442518" cy="1656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dirty="0">
                <a:latin typeface="DM Sans Bold" panose="020B0604020202020204" charset="0"/>
              </a:rPr>
              <a:t>AI for Human-Robot Interaction</a:t>
            </a:r>
            <a:endParaRPr lang="en-US" sz="5400" b="1" dirty="0">
              <a:solidFill>
                <a:srgbClr val="000000"/>
              </a:solidFill>
              <a:latin typeface="DM Sans Bold" panose="020B0604020202020204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5638588" y="-1216255"/>
            <a:ext cx="4270812" cy="3742299"/>
          </a:xfrm>
          <a:custGeom>
            <a:avLst/>
            <a:gdLst/>
            <a:ahLst/>
            <a:cxnLst/>
            <a:rect l="l" t="t" r="r" b="b"/>
            <a:pathLst>
              <a:path w="4270812" h="3742299">
                <a:moveTo>
                  <a:pt x="0" y="0"/>
                </a:moveTo>
                <a:lnTo>
                  <a:pt x="4270811" y="0"/>
                </a:lnTo>
                <a:lnTo>
                  <a:pt x="4270811" y="3742299"/>
                </a:lnTo>
                <a:lnTo>
                  <a:pt x="0" y="37422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2643512" y="1183705"/>
            <a:ext cx="4110384" cy="3877208"/>
            <a:chOff x="0" y="0"/>
            <a:chExt cx="1082570" cy="10211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82570" cy="1021158"/>
            </a:xfrm>
            <a:custGeom>
              <a:avLst/>
              <a:gdLst/>
              <a:ahLst/>
              <a:cxnLst/>
              <a:rect l="l" t="t" r="r" b="b"/>
              <a:pathLst>
                <a:path w="1082570" h="1021158">
                  <a:moveTo>
                    <a:pt x="0" y="0"/>
                  </a:moveTo>
                  <a:lnTo>
                    <a:pt x="1082570" y="0"/>
                  </a:lnTo>
                  <a:lnTo>
                    <a:pt x="1082570" y="1021158"/>
                  </a:lnTo>
                  <a:lnTo>
                    <a:pt x="0" y="1021158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082570" cy="1030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163209" y="4067727"/>
            <a:ext cx="2240281" cy="518423"/>
            <a:chOff x="0" y="0"/>
            <a:chExt cx="590033" cy="13653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90033" cy="136539"/>
            </a:xfrm>
            <a:custGeom>
              <a:avLst/>
              <a:gdLst/>
              <a:ahLst/>
              <a:cxnLst/>
              <a:rect l="l" t="t" r="r" b="b"/>
              <a:pathLst>
                <a:path w="590033" h="136539">
                  <a:moveTo>
                    <a:pt x="0" y="0"/>
                  </a:moveTo>
                  <a:lnTo>
                    <a:pt x="590033" y="0"/>
                  </a:lnTo>
                  <a:lnTo>
                    <a:pt x="590033" y="136539"/>
                  </a:lnTo>
                  <a:lnTo>
                    <a:pt x="0" y="136539"/>
                  </a:lnTo>
                  <a:close/>
                </a:path>
              </a:pathLst>
            </a:custGeom>
            <a:solidFill>
              <a:srgbClr val="53E34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590033" cy="14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6308" y="4079529"/>
            <a:ext cx="4969000" cy="3877208"/>
            <a:chOff x="0" y="0"/>
            <a:chExt cx="769828" cy="60068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69828" cy="600681"/>
            </a:xfrm>
            <a:custGeom>
              <a:avLst/>
              <a:gdLst/>
              <a:ahLst/>
              <a:cxnLst/>
              <a:rect l="l" t="t" r="r" b="b"/>
              <a:pathLst>
                <a:path w="769828" h="600681">
                  <a:moveTo>
                    <a:pt x="0" y="0"/>
                  </a:moveTo>
                  <a:lnTo>
                    <a:pt x="769828" y="0"/>
                  </a:lnTo>
                  <a:lnTo>
                    <a:pt x="769828" y="600681"/>
                  </a:lnTo>
                  <a:lnTo>
                    <a:pt x="0" y="600681"/>
                  </a:lnTo>
                  <a:close/>
                </a:path>
              </a:pathLst>
            </a:custGeom>
            <a:blipFill>
              <a:blip r:embed="rId7"/>
              <a:stretch>
                <a:fillRect t="-87021" b="-481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3413325" y="7622951"/>
            <a:ext cx="5417304" cy="3270697"/>
          </a:xfrm>
          <a:custGeom>
            <a:avLst/>
            <a:gdLst/>
            <a:ahLst/>
            <a:cxnLst/>
            <a:rect l="l" t="t" r="r" b="b"/>
            <a:pathLst>
              <a:path w="5417304" h="3270697">
                <a:moveTo>
                  <a:pt x="0" y="0"/>
                </a:moveTo>
                <a:lnTo>
                  <a:pt x="5417304" y="0"/>
                </a:lnTo>
                <a:lnTo>
                  <a:pt x="5417304" y="3270698"/>
                </a:lnTo>
                <a:lnTo>
                  <a:pt x="0" y="32706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2643512" y="5259710"/>
            <a:ext cx="4110384" cy="3877208"/>
            <a:chOff x="0" y="0"/>
            <a:chExt cx="636806" cy="60068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6806" cy="600681"/>
            </a:xfrm>
            <a:custGeom>
              <a:avLst/>
              <a:gdLst/>
              <a:ahLst/>
              <a:cxnLst/>
              <a:rect l="l" t="t" r="r" b="b"/>
              <a:pathLst>
                <a:path w="636806" h="600681">
                  <a:moveTo>
                    <a:pt x="0" y="0"/>
                  </a:moveTo>
                  <a:lnTo>
                    <a:pt x="636806" y="0"/>
                  </a:lnTo>
                  <a:lnTo>
                    <a:pt x="636806" y="600681"/>
                  </a:lnTo>
                  <a:lnTo>
                    <a:pt x="0" y="600681"/>
                  </a:lnTo>
                  <a:close/>
                </a:path>
              </a:pathLst>
            </a:custGeom>
            <a:blipFill>
              <a:blip r:embed="rId10"/>
              <a:stretch>
                <a:fillRect l="-10075" r="-3123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Freeform 23"/>
          <p:cNvSpPr/>
          <p:nvPr/>
        </p:nvSpPr>
        <p:spPr>
          <a:xfrm flipH="1">
            <a:off x="13118156" y="1529501"/>
            <a:ext cx="590340" cy="677578"/>
          </a:xfrm>
          <a:custGeom>
            <a:avLst/>
            <a:gdLst/>
            <a:ahLst/>
            <a:cxnLst/>
            <a:rect l="l" t="t" r="r" b="b"/>
            <a:pathLst>
              <a:path w="590340" h="677578">
                <a:moveTo>
                  <a:pt x="590339" y="0"/>
                </a:moveTo>
                <a:lnTo>
                  <a:pt x="0" y="0"/>
                </a:lnTo>
                <a:lnTo>
                  <a:pt x="0" y="677578"/>
                </a:lnTo>
                <a:lnTo>
                  <a:pt x="590339" y="677578"/>
                </a:lnTo>
                <a:lnTo>
                  <a:pt x="59033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2586663" y="5666048"/>
            <a:ext cx="510132" cy="478249"/>
          </a:xfrm>
          <a:custGeom>
            <a:avLst/>
            <a:gdLst/>
            <a:ahLst/>
            <a:cxnLst/>
            <a:rect l="l" t="t" r="r" b="b"/>
            <a:pathLst>
              <a:path w="510132" h="478249">
                <a:moveTo>
                  <a:pt x="0" y="0"/>
                </a:moveTo>
                <a:lnTo>
                  <a:pt x="510132" y="0"/>
                </a:lnTo>
                <a:lnTo>
                  <a:pt x="510132" y="478249"/>
                </a:lnTo>
                <a:lnTo>
                  <a:pt x="0" y="4782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6026083" y="3793388"/>
            <a:ext cx="6442518" cy="480131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 – Understands what a human says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Understanding (NLP) – Interprets meaning and intent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Recognition – Identifies who the person 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Detection – Reads human emotions and mood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Understanding – Interprets body language and movement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Generation – Chooses the correct verbal or action response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 Control – Displays appropriate facial expressions or tone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43043" y="3238500"/>
            <a:ext cx="5069759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>
                <a:latin typeface="DM Sans Bold" panose="020B0604020202020204" charset="0"/>
              </a:rPr>
              <a:t>The Social Intelligence Stack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836613" y="1673652"/>
            <a:ext cx="2842956" cy="379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>
                <a:solidFill>
                  <a:srgbClr val="F2F2F2"/>
                </a:solidFill>
                <a:latin typeface="Arimo Bold"/>
                <a:ea typeface="Arimo Bold"/>
                <a:cs typeface="Arimo Bold"/>
                <a:sym typeface="Arimo Bold"/>
              </a:rPr>
              <a:t>Efficiency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18156" y="2402219"/>
            <a:ext cx="3244759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D9D9D9"/>
                </a:solidFill>
                <a:latin typeface="Arimo"/>
                <a:ea typeface="Arimo"/>
                <a:cs typeface="Arimo"/>
                <a:sym typeface="Arimo"/>
              </a:rPr>
              <a:t>AI drives societal efficiency through smarter systems.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163210" y="4161399"/>
            <a:ext cx="2240281" cy="32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90909"/>
                </a:solidFill>
                <a:latin typeface="Arimo"/>
                <a:ea typeface="Arimo"/>
                <a:cs typeface="Arimo"/>
                <a:sym typeface="Arimo"/>
              </a:rPr>
              <a:t>See More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966282" y="9295432"/>
            <a:ext cx="807711" cy="34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b="1">
                <a:solidFill>
                  <a:srgbClr val="2C8C24"/>
                </a:solidFill>
                <a:latin typeface="Arimo Bold"/>
                <a:ea typeface="Arimo Bold"/>
                <a:cs typeface="Arimo Bold"/>
                <a:sym typeface="Arimo Bold"/>
              </a:rPr>
              <a:t>09</a:t>
            </a:r>
          </a:p>
        </p:txBody>
      </p:sp>
      <p:sp>
        <p:nvSpPr>
          <p:cNvPr id="35" name="Freeform 35"/>
          <p:cNvSpPr/>
          <p:nvPr/>
        </p:nvSpPr>
        <p:spPr>
          <a:xfrm>
            <a:off x="5515327" y="7321563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687</Words>
  <Application>Microsoft Office PowerPoint</Application>
  <PresentationFormat>Custom</PresentationFormat>
  <Paragraphs>110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Arimo</vt:lpstr>
      <vt:lpstr>Arimo Bold</vt:lpstr>
      <vt:lpstr>Times New Roman</vt:lpstr>
      <vt:lpstr>DM Sans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Black Modern Artificial Intelligence Presentation</dc:title>
  <dc:creator>Mim</dc:creator>
  <cp:lastModifiedBy>NURJAHAN MIM</cp:lastModifiedBy>
  <cp:revision>3</cp:revision>
  <dcterms:created xsi:type="dcterms:W3CDTF">2006-08-16T00:00:00Z</dcterms:created>
  <dcterms:modified xsi:type="dcterms:W3CDTF">2025-12-06T02:58:02Z</dcterms:modified>
  <dc:identifier>DAG6qZCTbX8</dc:identifier>
</cp:coreProperties>
</file>